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6" r:id="rId4"/>
    <p:sldId id="257" r:id="rId5"/>
    <p:sldId id="272" r:id="rId6"/>
    <p:sldId id="258" r:id="rId7"/>
    <p:sldId id="270" r:id="rId8"/>
    <p:sldId id="261" r:id="rId9"/>
    <p:sldId id="262" r:id="rId10"/>
    <p:sldId id="263" r:id="rId11"/>
    <p:sldId id="259" r:id="rId12"/>
    <p:sldId id="264" r:id="rId13"/>
    <p:sldId id="26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64BB-BF62-472B-A460-A526FDC1BB00}" type="datetimeFigureOut">
              <a:rPr lang="en-US"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657DC-24C3-43F5-B9C5-2A6922E8E1F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57DC-24C3-43F5-B9C5-2A6922E8E1F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1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7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9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8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7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4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59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2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6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41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 Divided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Jenny Yun</a:t>
            </a:r>
            <a:r>
              <a:rPr lang="en-US" dirty="0"/>
              <a:t>, Sona George, Theo Riotto, Irene Bak, Michael Nangle, Trevor Brown</a:t>
            </a: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invades Afghanistan/Iraq (2000's)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/>
              <a:t>Afghanistan (2001/2)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-Al Qaeda blamed for attacks</a:t>
            </a:r>
          </a:p>
          <a:p>
            <a:pPr marL="0" indent="0">
              <a:buNone/>
            </a:pPr>
            <a:r>
              <a:rPr lang="en-US" sz="2000" dirty="0"/>
              <a:t>-Leader, bin Laden, is hiding in Afghanistan </a:t>
            </a:r>
          </a:p>
          <a:p>
            <a:pPr marL="0" indent="0">
              <a:buNone/>
            </a:pPr>
            <a:r>
              <a:rPr lang="en-US" sz="2000" dirty="0"/>
              <a:t>-Afghanistan refuses to give him up</a:t>
            </a:r>
          </a:p>
          <a:p>
            <a:pPr marL="0" indent="0">
              <a:buNone/>
            </a:pPr>
            <a:r>
              <a:rPr lang="en-US" sz="2000" dirty="0"/>
              <a:t>-Bombing starts in October, troops follow</a:t>
            </a:r>
          </a:p>
          <a:p>
            <a:endParaRPr lang="en-US" sz="2000" dirty="0"/>
          </a:p>
          <a:p>
            <a:r>
              <a:rPr lang="en-US" sz="2000"/>
              <a:t>Iraq (2004)</a:t>
            </a:r>
            <a:endParaRPr lang="en-US" sz="2000" dirty="0"/>
          </a:p>
          <a:p>
            <a:pPr marL="0" indent="0">
              <a:buNone/>
            </a:pPr>
            <a:r>
              <a:rPr lang="en-US" sz="2000"/>
              <a:t>-Iraq possibly developing WMD's</a:t>
            </a:r>
            <a:endParaRPr lang="en-US" sz="2000" dirty="0"/>
          </a:p>
          <a:p>
            <a:pPr marL="0" indent="0">
              <a:buNone/>
            </a:pPr>
            <a:r>
              <a:rPr lang="en-US" sz="2000"/>
              <a:t>-Hussein has connections to terrorist organizations</a:t>
            </a:r>
            <a:endParaRPr lang="en-US" sz="2000" dirty="0"/>
          </a:p>
          <a:p>
            <a:pPr marL="0" indent="0">
              <a:buNone/>
            </a:pPr>
            <a:r>
              <a:rPr lang="en-US" sz="2000"/>
              <a:t>-Wanted to help build a nation of Iraq</a:t>
            </a:r>
            <a:endParaRPr lang="en-US" sz="2000" dirty="0"/>
          </a:p>
          <a:p>
            <a:pPr marL="0" indent="0">
              <a:buNone/>
            </a:pPr>
            <a:r>
              <a:rPr lang="en-US" sz="2000"/>
              <a:t>-</a:t>
            </a:r>
            <a:r>
              <a:rPr lang="en-US" sz="2000" dirty="0"/>
              <a:t>Oil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2082800"/>
            <a:ext cx="4660682" cy="31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/>
              <a:t/>
            </a:r>
            <a:br>
              <a:rPr lang="en-US"/>
            </a:br>
            <a:r>
              <a:rPr lang="en-US" dirty="0">
                <a:solidFill>
                  <a:srgbClr val="FFFFFF"/>
                </a:solidFill>
                <a:latin typeface="Gill Sans MT"/>
              </a:rPr>
              <a:t>Arab</a:t>
            </a:r>
            <a:r>
              <a:rPr lang="en-US">
                <a:solidFill>
                  <a:srgbClr val="FFFFFF"/>
                </a:solidFill>
                <a:latin typeface="Gill Sans MT"/>
              </a:rPr>
              <a:t> Spring (2010-2012)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1800" dirty="0"/>
              <a:t>Democratic Uprising</a:t>
            </a:r>
          </a:p>
          <a:p>
            <a:pPr lvl="1"/>
            <a:r>
              <a:rPr lang="en-US" sz="1800" dirty="0"/>
              <a:t>Origin: December 2010 in Tunisia</a:t>
            </a:r>
          </a:p>
          <a:p>
            <a:pPr lvl="2"/>
            <a:r>
              <a:rPr lang="en-US" sz="1600" dirty="0"/>
              <a:t>Mohammed </a:t>
            </a:r>
            <a:r>
              <a:rPr lang="en-US" sz="1600" dirty="0" err="1"/>
              <a:t>Bouazizi</a:t>
            </a:r>
            <a:endParaRPr lang="en-US" sz="1600" dirty="0"/>
          </a:p>
          <a:p>
            <a:pPr lvl="2"/>
            <a:r>
              <a:rPr lang="en-US" sz="1600" dirty="0"/>
              <a:t>Self immolation </a:t>
            </a:r>
          </a:p>
          <a:p>
            <a:pPr lvl="3"/>
            <a:r>
              <a:rPr lang="en-US" sz="1600" dirty="0"/>
              <a:t>Police corruption and ill treatment</a:t>
            </a:r>
          </a:p>
          <a:p>
            <a:pPr lvl="2"/>
            <a:r>
              <a:rPr lang="en-US" sz="1600" dirty="0"/>
              <a:t>"Burning Man"</a:t>
            </a:r>
          </a:p>
          <a:p>
            <a:pPr lvl="1"/>
            <a:r>
              <a:rPr lang="en-US" dirty="0"/>
              <a:t>September 2012: Government overthrown in four countries</a:t>
            </a:r>
          </a:p>
          <a:p>
            <a:pPr lvl="1"/>
            <a:r>
              <a:rPr lang="en-US" dirty="0"/>
              <a:t>Use of texting, emailing, and blogging </a:t>
            </a:r>
          </a:p>
          <a:p>
            <a:pPr lvl="1"/>
            <a:r>
              <a:rPr lang="en-US" dirty="0"/>
              <a:t>Violence from authorities</a:t>
            </a:r>
          </a:p>
          <a:p>
            <a:pPr lvl="1"/>
            <a:r>
              <a:rPr lang="en-US" sz="1800" dirty="0"/>
              <a:t>Took hold in Egypt, Libya, Syria, Yemen, Bahrain, Saudi Arabia, and Jordan</a:t>
            </a:r>
          </a:p>
          <a:p>
            <a:pPr lvl="1"/>
            <a:r>
              <a:rPr lang="en-US" sz="1800" dirty="0"/>
              <a:t>US continuation of security policy </a:t>
            </a:r>
          </a:p>
        </p:txBody>
      </p:sp>
      <p:pic>
        <p:nvPicPr>
          <p:cNvPr id="4" name="Picture 3" descr="egypt-arab-summer_wide-43cab27e92023551f4fcc96b89eab2bb16ed59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92" y="2274525"/>
            <a:ext cx="4939062" cy="27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Gill Sans MT"/>
              </a:rPr>
              <a:t>Osama bin Laden killed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 2, 2011</a:t>
            </a:r>
          </a:p>
          <a:p>
            <a:r>
              <a:rPr lang="en-US" dirty="0"/>
              <a:t>Killed by U.S. Navy SEALs</a:t>
            </a:r>
          </a:p>
          <a:p>
            <a:r>
              <a:rPr lang="en-US" dirty="0"/>
              <a:t>No American were injured</a:t>
            </a:r>
          </a:p>
          <a:p>
            <a:r>
              <a:rPr lang="en-US" dirty="0"/>
              <a:t>Buried at undisclosed location in Arabian Sea</a:t>
            </a:r>
          </a:p>
          <a:p>
            <a:pPr lvl="1"/>
            <a:r>
              <a:rPr lang="en-US" sz="1800" dirty="0"/>
              <a:t>Islamic practice</a:t>
            </a:r>
          </a:p>
          <a:p>
            <a:r>
              <a:rPr lang="en-US" sz="2000" dirty="0"/>
              <a:t>"Justice has been done"</a:t>
            </a:r>
          </a:p>
          <a:p>
            <a:r>
              <a:rPr lang="en-US" sz="2000" dirty="0"/>
              <a:t>Bin Laden made plans to..</a:t>
            </a:r>
          </a:p>
          <a:p>
            <a:pPr lvl="1"/>
            <a:r>
              <a:rPr lang="en-US" sz="2000" dirty="0"/>
              <a:t>Assassinate President Obama</a:t>
            </a:r>
          </a:p>
          <a:p>
            <a:pPr lvl="1"/>
            <a:r>
              <a:rPr lang="en-US" sz="2000" dirty="0"/>
              <a:t>Additional attacks against America</a:t>
            </a:r>
          </a:p>
        </p:txBody>
      </p:sp>
      <p:pic>
        <p:nvPicPr>
          <p:cNvPr id="4" name="Picture 3" descr="bin1-428x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49" y="1919702"/>
            <a:ext cx="6132677" cy="46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Gill Sans MT"/>
              </a:rPr>
              <a:t>last combat troops withdrawn from </a:t>
            </a:r>
            <a:r>
              <a:rPr lang="en-US" dirty="0" err="1">
                <a:solidFill>
                  <a:srgbClr val="FFFFFF"/>
                </a:solidFill>
                <a:latin typeface="Gill Sans MT"/>
              </a:rPr>
              <a:t>iraq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Began: December 2007</a:t>
            </a:r>
          </a:p>
          <a:p>
            <a:r>
              <a:rPr lang="en-US" dirty="0"/>
              <a:t>Completed: December 2011</a:t>
            </a:r>
          </a:p>
          <a:p>
            <a:r>
              <a:rPr lang="en-US" dirty="0"/>
              <a:t>U.S.-Iraq Status of Forces Agreement</a:t>
            </a:r>
          </a:p>
          <a:p>
            <a:pPr lvl="1"/>
            <a:r>
              <a:rPr lang="en-US" dirty="0"/>
              <a:t>Deadline: December 31, 2011</a:t>
            </a:r>
          </a:p>
          <a:p>
            <a:pPr lvl="1"/>
            <a:r>
              <a:rPr lang="en-US" dirty="0"/>
              <a:t>"All the United States Forces shall withdraw from all Iraqi territory"</a:t>
            </a:r>
          </a:p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"I just can't wait to call my wife and kids and let them know I am safe," ~Sgt. First Class Rodolfo Ruiz</a:t>
            </a:r>
          </a:p>
          <a:p>
            <a:r>
              <a:rPr lang="en-US" dirty="0"/>
              <a:t>Resume operations: June 2014</a:t>
            </a:r>
          </a:p>
          <a:p>
            <a:pPr lvl="1"/>
            <a:r>
              <a:rPr lang="en-US" dirty="0"/>
              <a:t>Defend against ISIL </a:t>
            </a:r>
          </a:p>
          <a:p>
            <a:r>
              <a:rPr lang="en-US" sz="1600" dirty="0"/>
              <a:t>Current troops: less than 40,000 soldiers in Iraq</a:t>
            </a:r>
          </a:p>
        </p:txBody>
      </p:sp>
    </p:spTree>
    <p:extLst>
      <p:ext uri="{BB962C8B-B14F-4D97-AF65-F5344CB8AC3E}">
        <p14:creationId xmlns:p14="http://schemas.microsoft.com/office/powerpoint/2010/main" val="348892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54" y="790755"/>
            <a:ext cx="7116677" cy="60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Themes or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United States always has an enemy(communism to terrorism)</a:t>
            </a:r>
          </a:p>
          <a:p>
            <a:r>
              <a:rPr lang="en-US" sz="2400" b="1" dirty="0"/>
              <a:t>World community looks to United States as a leader to determine policy on conflicts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37528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1980's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Gill Sans MT" charset="0"/>
              </a:rPr>
              <a:t>Ronald Reagan begins arms buildup </a:t>
            </a:r>
            <a:endParaRPr lang="en-US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Increased government spending during peacetime </a:t>
            </a:r>
            <a:endParaRPr lang="en-US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Raises interest in military </a:t>
            </a:r>
            <a:endParaRPr lang="en-US" sz="2000" dirty="0" smtClean="0">
              <a:latin typeface="Gill Sans MT" charset="0"/>
            </a:endParaRPr>
          </a:p>
          <a:p>
            <a:pPr lvl="1"/>
            <a:r>
              <a:rPr lang="en-US" sz="2000" dirty="0" smtClean="0">
                <a:latin typeface="Gill Sans MT" charset="0"/>
              </a:rPr>
              <a:t>Strategic Defense Initiative</a:t>
            </a:r>
          </a:p>
          <a:p>
            <a:pPr lvl="2"/>
            <a:r>
              <a:rPr lang="en-US" dirty="0" smtClean="0">
                <a:latin typeface="Gill Sans MT" charset="0"/>
              </a:rPr>
              <a:t>Protection from Nuclear Bomb attacks</a:t>
            </a:r>
            <a:endParaRPr lang="en-US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Stronger weapons, planes, and ships</a:t>
            </a:r>
            <a:endParaRPr lang="en-US" dirty="0">
              <a:latin typeface="Gill Sans MT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13" y="2013047"/>
            <a:ext cx="3048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1980's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200" dirty="0"/>
          </a:p>
          <a:p>
            <a:r>
              <a:rPr lang="en-US" sz="2000" dirty="0"/>
              <a:t>United States Arms Contras in Nicaragua</a:t>
            </a:r>
          </a:p>
          <a:p>
            <a:pPr lvl="1"/>
            <a:r>
              <a:rPr lang="en-US" sz="1800" dirty="0"/>
              <a:t>The United States acts as world policeman</a:t>
            </a:r>
          </a:p>
          <a:p>
            <a:pPr lvl="1"/>
            <a:r>
              <a:rPr lang="en-US" sz="1800" dirty="0"/>
              <a:t>Carter in 1980, Reagan in 1981</a:t>
            </a:r>
          </a:p>
          <a:p>
            <a:pPr lvl="2"/>
            <a:r>
              <a:rPr lang="en-US" sz="1800" dirty="0"/>
              <a:t>Financial support vs. Physical arming</a:t>
            </a:r>
          </a:p>
          <a:p>
            <a:r>
              <a:rPr lang="en-US" sz="2000" dirty="0"/>
              <a:t>Berlin Wall comes down (Nov. 9, 1989)</a:t>
            </a:r>
          </a:p>
          <a:p>
            <a:pPr lvl="1"/>
            <a:r>
              <a:rPr lang="en-US" sz="1800" dirty="0"/>
              <a:t>The Cold War was coming to an end</a:t>
            </a:r>
          </a:p>
          <a:p>
            <a:pPr lvl="1"/>
            <a:r>
              <a:rPr lang="en-US" sz="1800" dirty="0"/>
              <a:t>East Berlin Communist Party spokesperson declared reunification with West Berlin</a:t>
            </a:r>
          </a:p>
          <a:p>
            <a:pPr lvl="1"/>
            <a:r>
              <a:rPr lang="en-US" sz="1800" dirty="0"/>
              <a:t>Memorable event of citizens celebrating and breaking down the wall was televised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267" y="2378075"/>
            <a:ext cx="2743200" cy="1915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620" y="3201032"/>
            <a:ext cx="2439308" cy="16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Persian Gulf War </a:t>
            </a:r>
          </a:p>
          <a:p>
            <a:r>
              <a:rPr lang="en-US" dirty="0"/>
              <a:t>August 1990 - Saddam Hussein, leader of Iraq,  invades neighboring country Kuwait </a:t>
            </a:r>
          </a:p>
          <a:p>
            <a:r>
              <a:rPr lang="en-US" dirty="0"/>
              <a:t>Arab leaders (such as Saudi Arabia and Egypt) look to America and other Western powers for help</a:t>
            </a:r>
          </a:p>
          <a:p>
            <a:r>
              <a:rPr lang="en-US" dirty="0"/>
              <a:t>Operation Desert Storm – American led aerial offensive </a:t>
            </a:r>
          </a:p>
          <a:p>
            <a:r>
              <a:rPr lang="en-US" dirty="0"/>
              <a:t>42 days later, President George H.W. Bush issues cease-fire after Iraqi forces have retreated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340" y="3984210"/>
            <a:ext cx="3595469" cy="2409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485" y="2228003"/>
            <a:ext cx="3277366" cy="22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4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1990's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USSR breaks apart; end of the Cold War (December 1991)</a:t>
            </a:r>
          </a:p>
          <a:p>
            <a:pPr lvl="1">
              <a:buFontTx/>
              <a:buChar char="-"/>
            </a:pPr>
            <a:r>
              <a:rPr lang="en-US" dirty="0"/>
              <a:t>Baltic states (Estonia, Lithuania and Latvia) declared independence from Soviet Union</a:t>
            </a:r>
          </a:p>
          <a:p>
            <a:pPr lvl="1">
              <a:buFontTx/>
              <a:buChar char="-"/>
            </a:pPr>
            <a:r>
              <a:rPr lang="en-US" dirty="0"/>
              <a:t>11 Soviet republics did same soon after</a:t>
            </a:r>
          </a:p>
          <a:p>
            <a:pPr lvl="2">
              <a:buFontTx/>
              <a:buChar char="-"/>
            </a:pPr>
            <a:r>
              <a:rPr lang="en-US" sz="1600" dirty="0"/>
              <a:t>(Ukraine, the Russian Fed., Belarus, Armenia, Azerbaijan, Kazakhstan, Kyrgyzstan, Moldova, Turkmenistan, Tajikistan, and Uzbekistan)</a:t>
            </a:r>
          </a:p>
          <a:p>
            <a:pPr lvl="2">
              <a:buFontTx/>
              <a:buChar char="-"/>
            </a:pPr>
            <a:r>
              <a:rPr lang="en-US" sz="1600" dirty="0"/>
              <a:t>Instead became a Common Wealth of Independent States</a:t>
            </a:r>
          </a:p>
          <a:p>
            <a:pPr lvl="1">
              <a:buFontTx/>
              <a:buChar char="-"/>
            </a:pPr>
            <a:r>
              <a:rPr lang="en-US" dirty="0"/>
              <a:t>Mikhail Gorbachev (former Soviet President) and radical reforms during presidency greatly contributed to the fall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375" y="2082800"/>
            <a:ext cx="3028595" cy="1739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5225370"/>
            <a:ext cx="2186441" cy="15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 Qaeda bombs World Trade Center (February 26, 1993)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 truck bomb detonated below the North Tower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bomb was meant to send the North Tower crashing into the South Tower, but instead the bomb only created a crater in the North Tower and the two buildings remained stable.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6 people died and many more were injured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This was the worst terrorist attack on the nation at the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294" y="4427880"/>
            <a:ext cx="3093347" cy="20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1990’s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04297"/>
            <a:ext cx="4524207" cy="4271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UN</a:t>
            </a:r>
            <a:r>
              <a:rPr lang="en-US" u="sng"/>
              <a:t> Peacekeeping Forces in Bosnia</a:t>
            </a:r>
            <a:endParaRPr lang="en-US" u="sng" dirty="0"/>
          </a:p>
          <a:p>
            <a:r>
              <a:rPr lang="en-US"/>
              <a:t>Following break up of Yugoslavia war broke out between Bosnian Serbs and Muslim-Croats</a:t>
            </a:r>
            <a:endParaRPr lang="en-US" dirty="0"/>
          </a:p>
          <a:p>
            <a:r>
              <a:rPr lang="en-US"/>
              <a:t>Genocide and concentration camps occurred killing thousands of civilians</a:t>
            </a:r>
            <a:endParaRPr lang="en-US" dirty="0"/>
          </a:p>
          <a:p>
            <a:r>
              <a:rPr lang="en-US"/>
              <a:t>UN forces entered Bosnia but only kept peace and protected “safe zones”</a:t>
            </a:r>
            <a:endParaRPr lang="en-US" dirty="0"/>
          </a:p>
          <a:p>
            <a:r>
              <a:rPr lang="en-US"/>
              <a:t>World stage looked to American involvement to end conflict</a:t>
            </a:r>
            <a:endParaRPr lang="en-US" dirty="0"/>
          </a:p>
          <a:p>
            <a:r>
              <a:rPr lang="en-US"/>
              <a:t>When US entered in force, mainly airstrikes with some troops on ground, tide shifted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66" y="3927111"/>
            <a:ext cx="4080482" cy="2448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898052"/>
            <a:ext cx="3687459" cy="24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</a:t>
            </a:r>
            <a:r>
              <a:rPr lang="en-US" dirty="0" err="1"/>
              <a:t>qaeda</a:t>
            </a:r>
            <a:r>
              <a:rPr lang="en-US" dirty="0"/>
              <a:t> </a:t>
            </a:r>
            <a:r>
              <a:rPr lang="en-US"/>
              <a:t>attacks </a:t>
            </a:r>
            <a:r>
              <a:rPr lang="en-US" dirty="0"/>
              <a:t>World</a:t>
            </a:r>
            <a:r>
              <a:rPr lang="en-US"/>
              <a:t> Trade Center (2000's)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September</a:t>
            </a:r>
            <a:r>
              <a:rPr lang="en-US" sz="2400"/>
              <a:t> 11th, 2001</a:t>
            </a:r>
            <a:endParaRPr lang="en-US" sz="2400" dirty="0"/>
          </a:p>
          <a:p>
            <a:r>
              <a:rPr lang="en-US" sz="2400"/>
              <a:t>19 members of Al-Qaeda plan and execute an attack </a:t>
            </a:r>
            <a:endParaRPr lang="en-US" sz="2400" dirty="0"/>
          </a:p>
          <a:p>
            <a:r>
              <a:rPr lang="en-US" sz="2400"/>
              <a:t>WTC, Pentagon attacked</a:t>
            </a:r>
            <a:endParaRPr lang="en-US" sz="2400" dirty="0"/>
          </a:p>
          <a:p>
            <a:r>
              <a:rPr lang="en-US" sz="2400"/>
              <a:t>3000 dead, 6000 injured</a:t>
            </a:r>
            <a:endParaRPr lang="en-US" sz="2400" dirty="0"/>
          </a:p>
          <a:p>
            <a:r>
              <a:rPr lang="en-US" sz="2400"/>
              <a:t>President Bush speaks to the nation, calls it a terrorist attack and says that the terrorists/those who harbor them are enemies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990" y="197822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375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45</TotalTime>
  <Words>434</Words>
  <Application>Microsoft Macintosh PowerPoint</Application>
  <PresentationFormat>Widescreen</PresentationFormat>
  <Paragraphs>78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 2</vt:lpstr>
      <vt:lpstr>Courier New</vt:lpstr>
      <vt:lpstr>Gill Sans MT</vt:lpstr>
      <vt:lpstr>Arial</vt:lpstr>
      <vt:lpstr>Calibri</vt:lpstr>
      <vt:lpstr>Dividend</vt:lpstr>
      <vt:lpstr>America Divided </vt:lpstr>
      <vt:lpstr>Main Themes or trends</vt:lpstr>
      <vt:lpstr>1980's Part 1</vt:lpstr>
      <vt:lpstr>1980's Part 2</vt:lpstr>
      <vt:lpstr>1990’s</vt:lpstr>
      <vt:lpstr>1990's</vt:lpstr>
      <vt:lpstr>1990’s</vt:lpstr>
      <vt:lpstr>1990’s </vt:lpstr>
      <vt:lpstr>Al qaeda attacks World Trade Center (2000's)</vt:lpstr>
      <vt:lpstr>US invades Afghanistan/Iraq (2000's)</vt:lpstr>
      <vt:lpstr>  Arab Spring (2010-2012)</vt:lpstr>
      <vt:lpstr>  Osama bin Laden killed</vt:lpstr>
      <vt:lpstr>  last combat troops withdrawn from iraq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Michael Nangle</cp:lastModifiedBy>
  <cp:revision>21</cp:revision>
  <dcterms:created xsi:type="dcterms:W3CDTF">2014-08-26T23:51:37Z</dcterms:created>
  <dcterms:modified xsi:type="dcterms:W3CDTF">2016-03-30T11:47:12Z</dcterms:modified>
</cp:coreProperties>
</file>